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301" autoAdjust="0"/>
    <p:restoredTop sz="95313" autoAdjust="0"/>
  </p:normalViewPr>
  <p:slideViewPr>
    <p:cSldViewPr snapToGrid="0">
      <p:cViewPr>
        <p:scale>
          <a:sx n="146" d="100"/>
          <a:sy n="146" d="100"/>
        </p:scale>
        <p:origin x="-240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0" y="2"/>
            <a:ext cx="2946347" cy="498217"/>
          </a:xfrm>
          <a:prstGeom prst="rect">
            <a:avLst/>
          </a:prstGeom>
        </p:spPr>
        <p:txBody>
          <a:bodyPr vert="horz" lIns="91689" tIns="45846" rIns="91689" bIns="4584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52" y="2"/>
            <a:ext cx="2946347" cy="498217"/>
          </a:xfrm>
          <a:prstGeom prst="rect">
            <a:avLst/>
          </a:prstGeom>
        </p:spPr>
        <p:txBody>
          <a:bodyPr vert="horz" lIns="91689" tIns="45846" rIns="91689" bIns="45846" rtlCol="0"/>
          <a:lstStyle>
            <a:lvl1pPr algn="r">
              <a:defRPr sz="1200"/>
            </a:lvl1pPr>
          </a:lstStyle>
          <a:p>
            <a:fld id="{7A8E165F-1500-4362-8684-D38379F429D5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51537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89" tIns="45846" rIns="91689" bIns="4584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78727"/>
            <a:ext cx="5439410" cy="3909864"/>
          </a:xfrm>
          <a:prstGeom prst="rect">
            <a:avLst/>
          </a:prstGeom>
        </p:spPr>
        <p:txBody>
          <a:bodyPr vert="horz" lIns="91689" tIns="45846" rIns="91689" bIns="45846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0" y="9431613"/>
            <a:ext cx="2946347" cy="498215"/>
          </a:xfrm>
          <a:prstGeom prst="rect">
            <a:avLst/>
          </a:prstGeom>
        </p:spPr>
        <p:txBody>
          <a:bodyPr vert="horz" lIns="91689" tIns="45846" rIns="91689" bIns="4584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52" y="9431613"/>
            <a:ext cx="2946347" cy="498215"/>
          </a:xfrm>
          <a:prstGeom prst="rect">
            <a:avLst/>
          </a:prstGeom>
        </p:spPr>
        <p:txBody>
          <a:bodyPr vert="horz" lIns="91689" tIns="45846" rIns="91689" bIns="45846" rtlCol="0" anchor="b"/>
          <a:lstStyle>
            <a:lvl1pPr algn="r">
              <a:defRPr sz="1200"/>
            </a:lvl1pPr>
          </a:lstStyle>
          <a:p>
            <a:fld id="{0EB2E66D-CB4F-4A60-81D1-1435BD0459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71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2E66D-CB4F-4A60-81D1-1435BD04590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6510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000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106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64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954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852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118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69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830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97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612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608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D4E46-44DC-451C-890B-EFFE824E5F8E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E0023-3966-404B-A846-E1844080AB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37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5"/>
          <p:cNvSpPr>
            <a:spLocks noChangeArrowheads="1"/>
          </p:cNvSpPr>
          <p:nvPr/>
        </p:nvSpPr>
        <p:spPr bwMode="auto">
          <a:xfrm>
            <a:off x="5255798" y="158265"/>
            <a:ext cx="1590041" cy="457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7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Martin-Laurent Fabrice, DR Directeur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7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UMR Agroécologie</a:t>
            </a:r>
          </a:p>
        </p:txBody>
      </p:sp>
      <p:sp>
        <p:nvSpPr>
          <p:cNvPr id="7" name="AutoShape 52"/>
          <p:cNvSpPr>
            <a:spLocks noChangeArrowheads="1"/>
          </p:cNvSpPr>
          <p:nvPr/>
        </p:nvSpPr>
        <p:spPr bwMode="auto">
          <a:xfrm>
            <a:off x="5636465" y="2609831"/>
            <a:ext cx="2010855" cy="4089904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72000" tIns="0" rIns="0" bIns="0" numCol="2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Adeux Guillaume CR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Bohan David DR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Bopp Marie-Charlotte MCF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Busset Hugues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Cavan Nicolas IR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Chauvel Bruno DR</a:t>
            </a: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Colbach Nathalie DR</a:t>
            </a: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Cordeau </a:t>
            </a: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Stéphane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CR</a:t>
            </a: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Délye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Christophe CR</a:t>
            </a: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Ducourtieux Chantal TFR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Felten Emeline AI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Férreol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Martial IE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Gée Christelle PR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Gibot-Leclerc Stéphanie MCF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Guillemin Jean-Philippe PR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Guinet Maé MCF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Hénault Catherine DR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Ibidhi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Ridha MCF</a:t>
            </a: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Laurent Emilien TR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Corre Valérie CR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Lombard Frédéric TFR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Michel Séverine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Moreau Delphine DR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Munier-Jolain Nicolas IR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Petit-Michaut Sandrine DR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Pimet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Eric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Queyrel</a:t>
            </a: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Wilfried MCF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Reibel Carole TRF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Siol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Mathieu CR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Vieren Eric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Villerd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Jean IR (40%)</a:t>
            </a: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Voisin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Anne-Sophie CR                                                                                      (</a:t>
            </a:r>
            <a:r>
              <a:rPr lang="en-US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disponibilité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Young Juliette DR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Fonctionnaire stagiaire </a:t>
            </a: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Pouget S.</a:t>
            </a: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Doctorants / Post Doc</a:t>
            </a:r>
            <a:endParaRPr lang="en-US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Bannwart P.</a:t>
            </a: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Bans J.</a:t>
            </a: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Barranca E.</a:t>
            </a: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Bendejack Seychelles A.</a:t>
            </a: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Buresi. S.</a:t>
            </a: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Cadé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T.</a:t>
            </a:r>
          </a:p>
          <a:p>
            <a:pPr marL="176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Cournault Q.</a:t>
            </a: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Mahmud M.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Marty A.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Masson S.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Ouvrier A.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Pham H.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Ramdane R.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Richard A.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Rogissart E.</a:t>
            </a: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Toukem, N.K.</a:t>
            </a: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Yao Z.</a:t>
            </a: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Zhang Y.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CDD &gt; 3 </a:t>
            </a:r>
            <a:r>
              <a:rPr lang="en-US" altLang="fr-FR" sz="5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mois</a:t>
            </a: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Baquet A.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Bottini D.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Busset A.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Danrée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Diallo-Dudek J.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Dosset A.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Guy M. </a:t>
            </a: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Flahaut G.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Kraus L.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Lepers T.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Leporini N.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Meunier J.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Nidriche A.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Poinsot J.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Villain J.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Vus N.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Uwingabire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Z.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Chercheur accueilli &gt; 3 mois ou détaché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Proesmans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W.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46"/>
          <p:cNvSpPr>
            <a:spLocks noChangeArrowheads="1"/>
          </p:cNvSpPr>
          <p:nvPr/>
        </p:nvSpPr>
        <p:spPr bwMode="auto">
          <a:xfrm>
            <a:off x="1458630" y="3044337"/>
            <a:ext cx="964790" cy="34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3393434" y="380992"/>
            <a:ext cx="1146980" cy="457200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Lemoine Marie-Claude</a:t>
            </a:r>
            <a:r>
              <a:rPr kumimoji="0" lang="fr-FR" altLang="fr-FR" sz="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Responsable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Service d’Appui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la Recherche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Line 36"/>
          <p:cNvSpPr>
            <a:spLocks noChangeShapeType="1"/>
          </p:cNvSpPr>
          <p:nvPr/>
        </p:nvSpPr>
        <p:spPr bwMode="auto">
          <a:xfrm flipH="1">
            <a:off x="1603907" y="1979010"/>
            <a:ext cx="9064092" cy="874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0" name="Line 17"/>
          <p:cNvSpPr>
            <a:spLocks noChangeShapeType="1"/>
          </p:cNvSpPr>
          <p:nvPr/>
        </p:nvSpPr>
        <p:spPr bwMode="auto">
          <a:xfrm flipH="1">
            <a:off x="11255080" y="1977309"/>
            <a:ext cx="12290" cy="10386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3" name="AutoShape 14"/>
          <p:cNvSpPr>
            <a:spLocks noChangeArrowheads="1"/>
          </p:cNvSpPr>
          <p:nvPr/>
        </p:nvSpPr>
        <p:spPr bwMode="auto">
          <a:xfrm>
            <a:off x="10560052" y="1977309"/>
            <a:ext cx="1064201" cy="193038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Plateformes </a:t>
            </a:r>
          </a:p>
        </p:txBody>
      </p:sp>
      <p:sp>
        <p:nvSpPr>
          <p:cNvPr id="2070" name="AutoShape 7"/>
          <p:cNvSpPr>
            <a:spLocks noChangeArrowheads="1"/>
          </p:cNvSpPr>
          <p:nvPr/>
        </p:nvSpPr>
        <p:spPr bwMode="auto">
          <a:xfrm>
            <a:off x="4740393" y="912333"/>
            <a:ext cx="2679353" cy="65360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Collège de Direction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Lemoine Marie-Claude, IR / DUA, Responsable Service d’Appui à la Recherche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Jeandroz Sylvain, PR / DUA - Martin-Laurent Fabrice, DR / DU - Philippot Laurent, DR / DUA Vanbergen Adam, DR / DUA – Burstin Judith, DR / DUA – Nathalie Leborgne-Castel, PR – Christelle </a:t>
            </a:r>
            <a:r>
              <a:rPr lang="fr-FR" altLang="fr-FR" sz="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Gée</a:t>
            </a:r>
            <a:r>
              <a:rPr lang="fr-FR" altLang="fr-FR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</a:t>
            </a:r>
          </a:p>
        </p:txBody>
      </p:sp>
      <p:sp>
        <p:nvSpPr>
          <p:cNvPr id="66" name="AutoShape 37"/>
          <p:cNvSpPr>
            <a:spLocks noChangeArrowheads="1"/>
          </p:cNvSpPr>
          <p:nvPr/>
        </p:nvSpPr>
        <p:spPr bwMode="auto">
          <a:xfrm>
            <a:off x="6096000" y="1987754"/>
            <a:ext cx="1066592" cy="356112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Pôle ADVENSYS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Vanbergen Adam, DR</a:t>
            </a:r>
          </a:p>
        </p:txBody>
      </p:sp>
      <p:sp>
        <p:nvSpPr>
          <p:cNvPr id="69" name="AutoShape 37"/>
          <p:cNvSpPr>
            <a:spLocks noChangeArrowheads="1"/>
          </p:cNvSpPr>
          <p:nvPr/>
        </p:nvSpPr>
        <p:spPr bwMode="auto">
          <a:xfrm>
            <a:off x="3681685" y="1989076"/>
            <a:ext cx="1066592" cy="362542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Pôle LEGAE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Burstin Judith, DR </a:t>
            </a:r>
            <a:endParaRPr lang="fr-FR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AutoShape 37"/>
          <p:cNvSpPr>
            <a:spLocks noChangeArrowheads="1"/>
          </p:cNvSpPr>
          <p:nvPr/>
        </p:nvSpPr>
        <p:spPr bwMode="auto">
          <a:xfrm>
            <a:off x="8336301" y="1984539"/>
            <a:ext cx="1066592" cy="362542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Pôle IPM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Jeandroz Sylvain, PR</a:t>
            </a:r>
            <a:endParaRPr lang="fr-FR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10132958" y="2274601"/>
            <a:ext cx="1712187" cy="44552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DPA3P (Agrosyst, Analyse Comparative, CEPP, CSORI) – Reboud Xavier DR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Badie T. (CDD - A.)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Blanck M. (IR - CEPP)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Bottou C.  (CDD - CSORI)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Bruand T. (apprenti)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Deleau J. (CDD - A.)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Frezu R. (CDD - CSORI)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Hamard E. </a:t>
            </a:r>
            <a:r>
              <a:rPr 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(IR - A.C.)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Jaouad M. (CDD - CEPP)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Latapie C. (CDD - A.C.)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Lequin S. (CDD - CSORI)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Lordey C. </a:t>
            </a:r>
            <a:r>
              <a:rPr 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(IR - A.)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Mayne M. (CDD - A.C.)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Peyrard T. </a:t>
            </a:r>
            <a:r>
              <a:rPr 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(IR - A.)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Rousselet S. (CDD - A.)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Vuittenez B. (CDI - A.)</a:t>
            </a:r>
          </a:p>
          <a:p>
            <a:endParaRPr lang="fr-FR" sz="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500" b="1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ERB - </a:t>
            </a:r>
            <a:r>
              <a:rPr lang="en-GB" altLang="fr-FR" sz="500" b="1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Redecker Dirk PR</a:t>
            </a:r>
          </a:p>
          <a:p>
            <a:r>
              <a:rPr lang="en-GB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Chanis Mathieu IR</a:t>
            </a:r>
          </a:p>
          <a:p>
            <a:r>
              <a:rPr 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Gautheron Elodie IE</a:t>
            </a:r>
            <a:endParaRPr lang="en-GB" altLang="fr-FR" sz="500" dirty="0">
              <a:solidFill>
                <a:schemeClr val="tx1"/>
              </a:solidFill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Reibel</a:t>
            </a:r>
            <a:r>
              <a:rPr lang="en-GB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Carole TRF</a:t>
            </a:r>
          </a:p>
          <a:p>
            <a:endParaRPr 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altLang="fr-FR" sz="5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GenoSol</a:t>
            </a:r>
            <a:r>
              <a:rPr lang="fr-FR" altLang="fr-FR" sz="5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Mondy Samuel IR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Edel</a:t>
            </a:r>
            <a:r>
              <a:rPr kumimoji="0" lang="en-US" altLang="fr-FR" sz="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-Hermann </a:t>
            </a:r>
            <a:r>
              <a:rPr kumimoji="0" lang="en-US" altLang="fr-FR" sz="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Véronique</a:t>
            </a:r>
            <a:r>
              <a:rPr kumimoji="0" lang="en-US" altLang="fr-FR" sz="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IR</a:t>
            </a: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Jourdain Marine (CDD)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Primot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Céline TR</a:t>
            </a: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Terraz Zoé (CDD)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Roux Apolline (CDD)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Husson Arthur (Apprenti)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Centre de Microscopie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Plateforme DIMACELL - </a:t>
            </a:r>
            <a:r>
              <a:rPr lang="fr-FR" altLang="fr-FR" sz="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Avoscan</a:t>
            </a:r>
            <a:r>
              <a:rPr lang="fr-FR" altLang="fr-FR" sz="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Laure IR (70%)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Bonnotte </a:t>
            </a:r>
            <a:r>
              <a:rPr lang="fr-FR" altLang="fr-FR" sz="5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Aline  IE 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(100%)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Deulvot Chrystel AI (100%)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Michel Joël TR (30%)</a:t>
            </a:r>
            <a:r>
              <a:rPr lang="fr-FR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Joël, TR</a:t>
            </a: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Noirot Elodie IE (75%)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Ménétrier Franck AI  (100%, mise à disposition par l’UMR CSGA)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Serres 4PMI / ATIP – Directrice Scientifique Plateforme : Prudent M. DR, Directeur Adjoint : Jeudy C. IE (60%)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Beaufils Alexis AT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Gilbert Manon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Gironde Damien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Higelin, Christophe  AT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Lamboeuf </a:t>
            </a: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Mickaël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Martinet Julien IE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Saignole Frédéric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Zenk Franck TR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Line 31"/>
          <p:cNvSpPr>
            <a:spLocks noChangeShapeType="1"/>
          </p:cNvSpPr>
          <p:nvPr/>
        </p:nvSpPr>
        <p:spPr bwMode="auto">
          <a:xfrm flipH="1">
            <a:off x="11276547" y="2408671"/>
            <a:ext cx="162" cy="740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7866915" y="77257"/>
            <a:ext cx="2604235" cy="1091144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2"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fr-FR" altLang="fr-FR" sz="500" b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Cellules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fr-FR" altLang="fr-FR" sz="500" u="sng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fr-FR" altLang="fr-FR" sz="500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Animation scientifique</a:t>
            </a: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: Martin-Laurent  F. DR, Burstin J. DR, Gerbeau-Pissot P. MCF, Nowak V.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fr-FR" altLang="fr-FR" sz="500" u="sng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fr-FR" altLang="fr-FR" sz="500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ISTA</a:t>
            </a: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(Information Scientifique et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Technique Agroécologie) 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Millot D. AI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Belotti S.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fr-FR" altLang="fr-FR" sz="5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Mjiyad</a:t>
            </a: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N. TR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180975" algn="l"/>
              </a:tabLst>
            </a:pPr>
            <a:endParaRPr lang="fr-FR" altLang="fr-FR" sz="5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fr-FR" altLang="fr-FR" sz="5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  <a:p>
            <a:endParaRPr lang="fr-FR" altLang="fr-FR" sz="500" u="sng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altLang="fr-FR" sz="500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Martin-Laurent F. DR, Lemoine M.C. IE, Nowak V. TR, </a:t>
            </a:r>
            <a:r>
              <a:rPr lang="fr-FR" altLang="fr-FR" sz="5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Redecker</a:t>
            </a: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D. PR, Wipf D. PR, Carteret E. IE, Clerc D. TR, Faivre C. TR, Gautheron E. IE , Barnard R. CR</a:t>
            </a:r>
          </a:p>
          <a:p>
            <a:endParaRPr lang="fr-FR" altLang="fr-FR" sz="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tabLst>
                <a:tab pos="180975" algn="l"/>
              </a:tabLst>
            </a:pPr>
            <a:r>
              <a:rPr lang="fr-FR" altLang="fr-FR" sz="500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Partenariat</a:t>
            </a: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: </a:t>
            </a:r>
          </a:p>
          <a:p>
            <a:pPr lvl="0" eaLnBrk="0" fontAlgn="base" hangingPunct="0">
              <a:spcBef>
                <a:spcPct val="0"/>
              </a:spcBef>
              <a:tabLst>
                <a:tab pos="180975" algn="l"/>
              </a:tabLst>
            </a:pPr>
            <a:r>
              <a:rPr lang="fr-FR" altLang="fr-FR" sz="5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Martin-Laurent F. DR</a:t>
            </a:r>
            <a:endParaRPr lang="fr-FR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AutoShape 51"/>
          <p:cNvSpPr>
            <a:spLocks noChangeArrowheads="1"/>
          </p:cNvSpPr>
          <p:nvPr/>
        </p:nvSpPr>
        <p:spPr bwMode="auto">
          <a:xfrm>
            <a:off x="3152194" y="2607139"/>
            <a:ext cx="2241591" cy="3437095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Aime Delphine TR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1688" algn="l"/>
              </a:tabLst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Aubert Grégoire 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Barnard Romain DR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Berteloot Benoit TR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Bonnot Titouan CR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Bordessoules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Morgane TR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Boucherot Karen TR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Bourion Virginie IR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Chabert-Martinello Marianne TR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Chanis Mathieu IR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Compain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Céline AT</a:t>
            </a:r>
            <a:endParaRPr lang="fr-FR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Desmetz Catherine 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Frachon </a:t>
            </a: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Léa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Gallardo Karine DR </a:t>
            </a:r>
            <a:r>
              <a:rPr lang="en-US" altLang="fr-FR" sz="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50%)</a:t>
            </a:r>
            <a:endParaRPr lang="en-US" altLang="fr-FR" sz="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Girodet Sylvie AI</a:t>
            </a:r>
            <a:endParaRPr kumimoji="0" lang="it-IT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Houtin Hervé TR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Jeannin Nicolas TR</a:t>
            </a:r>
            <a:endParaRPr kumimoji="0" lang="it-IT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Jeudy Christian IE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Klein Anthony 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Kreplak Jonathan, IE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Larmure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Annabelle MCF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altLang="fr-FR" sz="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Signor</a:t>
            </a:r>
            <a:r>
              <a:rPr lang="fr-FR" altLang="fr-FR" sz="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Christine IR</a:t>
            </a:r>
            <a:endParaRPr lang="fr-FR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Magnin-Robert Jean-Bernard AI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Masson Romain TR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Naudé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Florence  AI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Naudet-Huart Myriam IE</a:t>
            </a: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Ollivier Damien TR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Prudent Marion DR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Régulier Jennifer TR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Rond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Céline TR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Rossin Nadia TR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Sanchez Myriam TR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Tayeh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Nadim</a:t>
            </a:r>
            <a:r>
              <a:rPr kumimoji="0" lang="en-US" altLang="fr-FR" sz="5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Tixier Aude CR 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(autorisation à exercer à l’UMR PIAF 547 – Auvergne)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Touratier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Michael TR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Vernoud Vanessa CR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Viaud Pauline CR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fr-FR" sz="500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Doctorants</a:t>
            </a:r>
            <a:r>
              <a:rPr lang="en-US" altLang="fr-FR" sz="5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Post Doc</a:t>
            </a:r>
            <a:endParaRPr lang="en-US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Asmatullah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Angot V.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Diallo A.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Joshi P.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Paris T.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Prudot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d’</a:t>
            </a: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Avigny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Valadon A.S.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Doctorante accueillie</a:t>
            </a:r>
            <a:endParaRPr lang="en-US" altLang="fr-FR" sz="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Zhu M.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Post-Doc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Blanco-Nouche Cintia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CDD &gt; 3 </a:t>
            </a:r>
            <a:r>
              <a:rPr lang="en-US" altLang="fr-FR" sz="5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mois</a:t>
            </a:r>
            <a:endParaRPr lang="en-US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Auneau C.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Barbot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Branchereau C.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Delattre JP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Amaral Santos M.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Oueyte T.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Pelletier Clémence </a:t>
            </a: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Peuteuil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Phung H.T.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Poinsot J.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Rocher J.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Thiebeau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Veyland P.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>
              <a:defRPr/>
            </a:pPr>
            <a:r>
              <a:rPr lang="fr-FR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Chaire de Professeur Junior</a:t>
            </a:r>
          </a:p>
          <a:p>
            <a:pPr marL="179388">
              <a:defRPr/>
            </a:pP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Bouchenak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Y. PR </a:t>
            </a: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488"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fr-FR" sz="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AutoShape 50"/>
          <p:cNvSpPr>
            <a:spLocks noChangeArrowheads="1"/>
          </p:cNvSpPr>
          <p:nvPr/>
        </p:nvSpPr>
        <p:spPr bwMode="auto">
          <a:xfrm>
            <a:off x="7859302" y="2607139"/>
            <a:ext cx="2061674" cy="395392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1143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1143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1143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1143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1143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1143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1143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1143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1143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Adrian Marielle PR                               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Aimé Sébastien </a:t>
            </a: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IE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Alaux Pierre-Louis CR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Aubert Philippe 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Besson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Bard </a:t>
            </a: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Angélique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MCF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Blanchard Cécile IE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Bonneau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Laurent MCF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Bouhidel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Karim MCF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Bourque Stéphane MCF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Charles Jean-Philippe MCF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en-US" altLang="fr-FR" sz="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Courty Pierre-Emmanuel</a:t>
            </a:r>
            <a:r>
              <a:rPr kumimoji="0" lang="en-US" altLang="fr-FR" sz="5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DR</a:t>
            </a: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en-US" altLang="fr-FR" sz="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Christophe IGE</a:t>
            </a:r>
          </a:p>
          <a:p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Mjiyad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Noureddine TR</a:t>
            </a:r>
            <a:r>
              <a:rPr lang="fr-FR" altLang="fr-FR" sz="700" dirty="0">
                <a:solidFill>
                  <a:srgbClr val="FF0000"/>
                </a:solidFill>
              </a:rPr>
              <a:t> </a:t>
            </a: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(80% + 20% cellule ISTA)</a:t>
            </a:r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en-US" altLang="fr-FR" sz="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Fournier Carine IE</a:t>
            </a: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r>
              <a:rPr kumimoji="0" lang="en-US" altLang="fr-FR" sz="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Fromentin Jérôme IE</a:t>
            </a: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Gautheron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Elodie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IE</a:t>
            </a:r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Gayral Mathieu MCF</a:t>
            </a:r>
          </a:p>
          <a:p>
            <a:pPr lvl="0"/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Gerbeau-Pissot Patricia MCF</a:t>
            </a:r>
            <a:endParaRPr lang="it-IT" altLang="fr-FR" sz="500" strike="sngStrike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Hassan-Gatebois</a:t>
            </a: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Hugo TR</a:t>
            </a:r>
          </a:p>
          <a:p>
            <a:pPr lvl="0"/>
            <a:r>
              <a:rPr lang="fr-FR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Heloir</a:t>
            </a: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Marie-Claire MCF</a:t>
            </a:r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/>
            </a:pPr>
            <a:r>
              <a:rPr lang="fr-FR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Hichami</a:t>
            </a: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Siham TR</a:t>
            </a:r>
            <a:endParaRPr lang="fr-FR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/>
            </a:pP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Jacquens Lucile IE</a:t>
            </a:r>
            <a:endParaRPr lang="fr-FR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/>
            </a:pP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Lamotte Olivier (chercheur invité)</a:t>
            </a:r>
          </a:p>
          <a:p>
            <a:pPr lvl="0">
              <a:tabLst/>
            </a:pP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Leborgne-Castel Nathalie PR</a:t>
            </a:r>
          </a:p>
          <a:p>
            <a:pPr>
              <a:tabLst/>
            </a:pP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Lemaitre Jean-Paul MCF</a:t>
            </a:r>
          </a:p>
          <a:p>
            <a:pPr lvl="0">
              <a:tabLst/>
            </a:pP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Monfort-Pimet Valérie TR</a:t>
            </a:r>
            <a:endParaRPr lang="fr-FR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/>
            </a:pPr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Nicolas Frances-Valérie MCF</a:t>
            </a:r>
            <a:endParaRPr lang="it-IT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/>
            </a:pPr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Noirot Elodie IE (25%)</a:t>
            </a:r>
          </a:p>
          <a:p>
            <a:pPr>
              <a:tabLst/>
            </a:pPr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Palavioux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</a:p>
          <a:p>
            <a:pPr lvl="0">
              <a:tabLst/>
            </a:pPr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Poinssot Benoît PR</a:t>
            </a:r>
            <a:endParaRPr lang="it-IT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/>
            </a:pPr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Recorbet Ghislaine CR</a:t>
            </a:r>
            <a:endParaRPr lang="it-IT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/>
            </a:pPr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Robert Franck TR</a:t>
            </a:r>
            <a:endParaRPr lang="it-IT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/>
            </a:pPr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Rosnoblet Claire PR</a:t>
            </a:r>
          </a:p>
          <a:p>
            <a:pPr lvl="0">
              <a:tabLst/>
            </a:pPr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Trouvelot Sophie MCF</a:t>
            </a:r>
            <a:endParaRPr lang="it-IT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/>
            </a:pPr>
            <a:r>
              <a:rPr lang="it-IT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Truong-Cellier Hoai Nam CR   </a:t>
            </a:r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Wendehenne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David PR</a:t>
            </a:r>
          </a:p>
          <a:p>
            <a:pPr lvl="0">
              <a:tabLst/>
            </a:pP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Wipf Daniel PR</a:t>
            </a:r>
          </a:p>
          <a:p>
            <a:pPr marL="180975" lvl="0"/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it-IT" altLang="fr-FR" sz="500" b="1" u="sng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it-IT" altLang="fr-FR" sz="500" b="1" u="sng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it-IT" altLang="fr-FR" sz="500" b="1" u="sng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it-IT" altLang="fr-FR" sz="500" b="1" u="sng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it-IT" altLang="fr-FR" sz="500" b="1" u="sng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it-IT" altLang="fr-FR" sz="500" b="1" u="sng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it-IT" altLang="fr-FR" sz="500" b="1" u="sng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it-IT" altLang="fr-FR" sz="500" b="1" u="sng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b="1" u="sng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Laverie</a:t>
            </a: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Binsse I. AT (50 %)</a:t>
            </a:r>
          </a:p>
          <a:p>
            <a:pPr marL="180975" lvl="0"/>
            <a:endParaRPr lang="it-IT" altLang="fr-FR" sz="500" b="1" u="sng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r>
              <a:rPr lang="it-IT" altLang="fr-FR" sz="500" b="1" u="sng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Doctorants / Post Doc</a:t>
            </a:r>
          </a:p>
          <a:p>
            <a:pPr marL="180975"/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Bruyant P. </a:t>
            </a:r>
          </a:p>
          <a:p>
            <a:pPr marL="180975"/>
            <a:r>
              <a:rPr lang="fr-FR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Fargeton</a:t>
            </a:r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S.</a:t>
            </a:r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/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Gardiennet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A.</a:t>
            </a:r>
          </a:p>
          <a:p>
            <a:pPr marL="180975"/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Henry A.</a:t>
            </a:r>
          </a:p>
          <a:p>
            <a:pPr marL="180975"/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Janotik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</a:p>
          <a:p>
            <a:pPr marL="180975"/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Lasterre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L.</a:t>
            </a:r>
          </a:p>
          <a:p>
            <a:pPr marL="180975"/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Martinet A.</a:t>
            </a:r>
          </a:p>
          <a:p>
            <a:pPr marL="180975"/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Le Guennic S.</a:t>
            </a:r>
          </a:p>
          <a:p>
            <a:pPr marL="180975"/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Villette J.</a:t>
            </a:r>
          </a:p>
          <a:p>
            <a:pPr marL="180975"/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/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/>
            <a:r>
              <a:rPr lang="en-US" altLang="fr-FR" sz="500" b="1" u="sng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CDD &gt; 3 </a:t>
            </a:r>
            <a:r>
              <a:rPr lang="en-US" altLang="fr-FR" sz="500" b="1" u="sng" dirty="0" err="1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mois</a:t>
            </a:r>
            <a:endParaRPr lang="en-US" altLang="fr-FR" sz="500" b="1" u="sng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/>
            <a:r>
              <a:rPr lang="en-US" altLang="fr-FR" sz="500" dirty="0" err="1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Chamel</a:t>
            </a:r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G. </a:t>
            </a:r>
          </a:p>
          <a:p>
            <a:pPr marL="180975"/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Durney C.</a:t>
            </a:r>
          </a:p>
          <a:p>
            <a:pPr marL="180975"/>
            <a:r>
              <a:rPr lang="en-US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Echairi</a:t>
            </a: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A.</a:t>
            </a:r>
          </a:p>
          <a:p>
            <a:pPr marL="180975"/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Ilbert C.</a:t>
            </a:r>
          </a:p>
          <a:p>
            <a:pPr marL="180975"/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Inès D.</a:t>
            </a:r>
          </a:p>
          <a:p>
            <a:pPr marL="180975"/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Roy A. </a:t>
            </a:r>
            <a:endParaRPr lang="fr-FR" altLang="fr-FR" sz="500" dirty="0"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/>
            <a:r>
              <a:rPr lang="fr-FR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Sportes A.</a:t>
            </a:r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/>
            <a:r>
              <a:rPr lang="en-US" altLang="fr-FR" sz="500" dirty="0"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Vedrenne L.</a:t>
            </a:r>
          </a:p>
          <a:p>
            <a:pPr marL="180975"/>
            <a:endParaRPr lang="en-US" altLang="fr-FR" sz="500" dirty="0"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altLang="fr-FR" sz="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1143000" algn="l"/>
              </a:tabLst>
            </a:pPr>
            <a:endParaRPr kumimoji="0" lang="it-IT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kumimoji="0" lang="it-IT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AutoShape 52"/>
          <p:cNvSpPr>
            <a:spLocks noChangeArrowheads="1"/>
          </p:cNvSpPr>
          <p:nvPr/>
        </p:nvSpPr>
        <p:spPr bwMode="auto">
          <a:xfrm>
            <a:off x="832066" y="2589406"/>
            <a:ext cx="2095675" cy="3870355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72000" tIns="0" rIns="0" bIns="0" numCol="2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Amoureux</a:t>
            </a:r>
            <a:r>
              <a:rPr kumimoji="0" lang="en-US" altLang="fr-FR" sz="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Lucie MCF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Avoscan Laure IR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Bador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Julien C-PH</a:t>
            </a: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Barbier</a:t>
            </a: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Elodie MCF</a:t>
            </a:r>
            <a:endParaRPr kumimoji="0" lang="en-US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Béguet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Jérémie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IE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Bizouard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Florian TR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Blouin Manuel PR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Bourgeteau-Sadet </a:t>
            </a: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Sophie  PR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Chemidlin</a:t>
            </a: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Nicolas PR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Coffin Arnaud IE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Deau Florence TR (disponibilité)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Depret Géraldine IE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Dequiedt</a:t>
            </a: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Samuel IE </a:t>
            </a:r>
            <a:endParaRPr lang="fr-FR" altLang="fr-FR" sz="500" dirty="0">
              <a:solidFill>
                <a:schemeClr val="tx1"/>
              </a:solidFill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Dequaire-Rochelet</a:t>
            </a: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Murielle MCF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Devers Marion IR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Dort Léo MCF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 Laurent MCF</a:t>
            </a:r>
            <a:endParaRPr lang="fr-FR" altLang="fr-FR" sz="500" dirty="0">
              <a:solidFill>
                <a:schemeClr val="tx1"/>
              </a:solidFill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Garmyn Dominique MCF</a:t>
            </a:r>
            <a:endParaRPr kumimoji="0" lang="it-IT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Horrigue</a:t>
            </a: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Walid MCF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Jacquiod Samuel MCF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Koszela</a:t>
            </a: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Nathalie TR</a:t>
            </a:r>
            <a:endParaRPr lang="fr-FR" altLang="fr-FR" sz="500" dirty="0">
              <a:solidFill>
                <a:schemeClr val="tx1"/>
              </a:solidFill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Lucotte</a:t>
            </a: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Thérèse TR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Magallon</a:t>
            </a: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Arnaud, EC-PHU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Maron Pierre-Alain DR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Martin-Laurent Fabrice DR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Mazurier Sylvie CR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Neuwirth Catherine EC-PHU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Pivato Barbara CR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Ranjard Lionel DR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Redecker</a:t>
            </a: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Dirk PR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Revellin Cécile IR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Romdhane</a:t>
            </a: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Sana CR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Serbource Baptiste TR</a:t>
            </a: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Solanas</a:t>
            </a: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Sébastien TRF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Spor Aymé, CR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Terrat Sébastien, MCF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Thiour-Mauprivez C. MCF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Tripied Julie TFR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Zappelini Cyril IR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it-IT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b="1" u="sng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Laverie</a:t>
            </a: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Binsse I. AT (50 %)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b="1" u="sng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Doctorants / Post-Doc</a:t>
            </a:r>
            <a:endParaRPr lang="it-IT" altLang="fr-FR" sz="500" dirty="0">
              <a:solidFill>
                <a:schemeClr val="tx1"/>
              </a:solidFill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Bichemin M.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Fouchet T.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Mrozinski A.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Thieffry S.</a:t>
            </a:r>
            <a:endParaRPr lang="it-IT" altLang="fr-FR" sz="500" dirty="0">
              <a:solidFill>
                <a:schemeClr val="tx1"/>
              </a:solidFill>
              <a:highlight>
                <a:srgbClr val="FCFDF9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Zhu L.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CDD &gt; 3 </a:t>
            </a:r>
            <a:r>
              <a:rPr lang="en-US" altLang="fr-FR" sz="5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mois</a:t>
            </a:r>
            <a:endParaRPr lang="en-US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Bortot-Dubuc L.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Crépin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Galland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Gonvin E. 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Hopsort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Jamon-Haon E.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Jarrige D. 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Jeanbille M.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Klockenbring E.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Gratiet T.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Loria P.M.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500" dirty="0">
                <a:solidFill>
                  <a:schemeClr val="tx1"/>
                </a:solidFill>
                <a:highlight>
                  <a:srgbClr val="FCFDF9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Mercier F.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Polrot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Saleh D.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fr-FR" sz="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Topp. E. (chaire Prof Senior)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fr-FR" sz="500" b="0" i="0" u="none" strike="noStrike" cap="none" normalizeH="0" baseline="0" dirty="0" bmk="OLE_LINK3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1203773" y="96794"/>
            <a:ext cx="9301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598672" y="6649165"/>
            <a:ext cx="17121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sz="800" dirty="0">
                <a:solidFill>
                  <a:schemeClr val="dk1"/>
                </a:solidFill>
                <a:cs typeface="Arial" panose="020B0604020202020204" pitchFamily="34" charset="0"/>
              </a:rPr>
              <a:t>SEPTEMBRE 2026</a:t>
            </a:r>
            <a:endParaRPr lang="fr-FR" sz="800" dirty="0">
              <a:latin typeface="Calisto MT" panose="02040603050505030304" pitchFamily="18" charset="0"/>
            </a:endParaRPr>
          </a:p>
        </p:txBody>
      </p:sp>
      <p:sp>
        <p:nvSpPr>
          <p:cNvPr id="42" name="AutoShape 8"/>
          <p:cNvSpPr>
            <a:spLocks noChangeArrowheads="1"/>
          </p:cNvSpPr>
          <p:nvPr/>
        </p:nvSpPr>
        <p:spPr bwMode="auto">
          <a:xfrm>
            <a:off x="10825724" y="482534"/>
            <a:ext cx="1091113" cy="859601"/>
          </a:xfrm>
          <a:prstGeom prst="flowChartPunchedCard">
            <a:avLst/>
          </a:prstGeom>
          <a:solidFill>
            <a:srgbClr val="FFFFFF"/>
          </a:solidFill>
          <a:ln w="12700">
            <a:solidFill>
              <a:schemeClr val="accent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Chargé de Mission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Reboud Xavier DR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Chargé de Mission en retraite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Hartmann Alain, DR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Ochatt</a:t>
            </a:r>
            <a:r>
              <a:rPr lang="fr-FR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Sergio, CR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AutoShape 8"/>
          <p:cNvSpPr>
            <a:spLocks noChangeArrowheads="1"/>
          </p:cNvSpPr>
          <p:nvPr/>
        </p:nvSpPr>
        <p:spPr bwMode="auto">
          <a:xfrm>
            <a:off x="10825724" y="85505"/>
            <a:ext cx="1120768" cy="318933"/>
          </a:xfrm>
          <a:prstGeom prst="flowChartPunchedCard">
            <a:avLst/>
          </a:prstGeom>
          <a:solidFill>
            <a:srgbClr val="FFFFFF"/>
          </a:solidFill>
          <a:ln w="12700">
            <a:solidFill>
              <a:schemeClr val="accent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Présidente de Centre</a:t>
            </a:r>
            <a:endParaRPr kumimoji="0" lang="fr-FR" altLang="fr-FR" sz="5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500">
                <a:latin typeface="Times New Roman" panose="02020603050405020304" pitchFamily="18" charset="0"/>
                <a:cs typeface="Times New Roman" panose="02020603050405020304" pitchFamily="18" charset="0"/>
              </a:rPr>
              <a:t>Détang-Dessendre</a:t>
            </a:r>
            <a:r>
              <a:rPr lang="fr-FR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Cécile</a:t>
            </a: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Image 39" descr="logo-home">
            <a:extLst>
              <a:ext uri="{FF2B5EF4-FFF2-40B4-BE49-F238E27FC236}">
                <a16:creationId xmlns:a16="http://schemas.microsoft.com/office/drawing/2014/main" id="{7C0FB1FF-43ED-4892-96E7-6384B0503B3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26" y="589460"/>
            <a:ext cx="696142" cy="4504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C712182-895D-42CB-A210-B6CC70F3DBE1}"/>
              </a:ext>
            </a:extLst>
          </p:cNvPr>
          <p:cNvSpPr txBox="1"/>
          <p:nvPr/>
        </p:nvSpPr>
        <p:spPr>
          <a:xfrm>
            <a:off x="-406044" y="1056100"/>
            <a:ext cx="16061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865A5D9-00AC-4B39-8053-DF9EDC1ABD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94" y="1737578"/>
            <a:ext cx="565784" cy="246968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33A0C85E-7737-4F9A-998F-D2A3168D10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1" y="987943"/>
            <a:ext cx="696142" cy="333205"/>
          </a:xfrm>
          <a:prstGeom prst="rect">
            <a:avLst/>
          </a:prstGeom>
        </p:spPr>
      </p:pic>
      <p:sp>
        <p:nvSpPr>
          <p:cNvPr id="50" name="AutoShape 7">
            <a:extLst>
              <a:ext uri="{FF2B5EF4-FFF2-40B4-BE49-F238E27FC236}">
                <a16:creationId xmlns:a16="http://schemas.microsoft.com/office/drawing/2014/main" id="{8908DB66-0016-47A8-A349-8930369D7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5600" y="152756"/>
            <a:ext cx="1636595" cy="164861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b="1" u="sng" dirty="0">
              <a:solidFill>
                <a:schemeClr val="dk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b="1" u="sng" dirty="0">
              <a:solidFill>
                <a:schemeClr val="dk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b="1" u="sng" dirty="0">
              <a:solidFill>
                <a:schemeClr val="dk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b="1" u="sng" dirty="0">
              <a:solidFill>
                <a:schemeClr val="dk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793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b="1" u="sng" dirty="0">
                <a:solidFill>
                  <a:schemeClr val="dk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Service d’Appui à la Recherche</a:t>
            </a:r>
          </a:p>
          <a:p>
            <a:pPr algn="ctr" defTabSz="179388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b="1" u="sng" dirty="0">
              <a:solidFill>
                <a:schemeClr val="dk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Ressources Humaines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fr-FR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Abidineinnocenti </a:t>
            </a: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Aidid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CDD /Belotti Sylvie TR </a:t>
            </a:r>
            <a:r>
              <a:rPr lang="en-US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Morel Catherine TR/Ramaget Marion TR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endParaRPr lang="fr-FR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Finances (Budget/Missions)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Augey Amandine TR  / Bordes Mathis (CDD) / </a:t>
            </a: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Giordanna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Sandrine AI /  Vieille Emilie TR / Vauchet Samuel TR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Informatique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fr-FR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Bartet Arnaud TR / Clerc Dominique TR / </a:t>
            </a:r>
            <a:r>
              <a:rPr lang="fr-FR" altLang="fr-FR" sz="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Szymanski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Maël (CDD)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en-US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- Animation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Nowak Virginie TR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fr-FR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Qualité – Prévention</a:t>
            </a: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fr-FR" altLang="fr-FR" sz="5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Carteret Estelle IE / Michel Joël TR (70%)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fr-FR" altLang="fr-FR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7913" algn="l"/>
              </a:tabLs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7913" algn="l"/>
              </a:tabLs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7913" algn="l"/>
              </a:tabLs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7913" algn="l"/>
              </a:tabLs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7913" algn="l"/>
              </a:tabLst>
            </a:pPr>
            <a:endParaRPr lang="fr-FR" altLang="fr-FR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AutoShape 37">
            <a:extLst>
              <a:ext uri="{FF2B5EF4-FFF2-40B4-BE49-F238E27FC236}">
                <a16:creationId xmlns:a16="http://schemas.microsoft.com/office/drawing/2014/main" id="{2BEDD293-CCC4-4EDB-A30D-220845EF0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1384" y="1989076"/>
            <a:ext cx="1066592" cy="362542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Pôle </a:t>
            </a:r>
            <a:r>
              <a:rPr kumimoji="0" lang="fr-FR" altLang="fr-FR" sz="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MicSol</a:t>
            </a:r>
            <a:endParaRPr kumimoji="0" lang="fr-FR" altLang="fr-FR" sz="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Philippot Laurent, DR</a:t>
            </a:r>
            <a:endParaRPr kumimoji="0" lang="fr-FR" altLang="fr-FR" sz="5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AutoShape 8">
            <a:extLst>
              <a:ext uri="{FF2B5EF4-FFF2-40B4-BE49-F238E27FC236}">
                <a16:creationId xmlns:a16="http://schemas.microsoft.com/office/drawing/2014/main" id="{AEEBA507-08BA-4BC0-9BE2-A902F7001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306" y="6079523"/>
            <a:ext cx="1273014" cy="481537"/>
          </a:xfrm>
          <a:prstGeom prst="flowChartPunchedCard">
            <a:avLst/>
          </a:prstGeom>
          <a:solidFill>
            <a:srgbClr val="FFFFFF"/>
          </a:solidFill>
          <a:ln w="12700">
            <a:solidFill>
              <a:schemeClr val="accent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Cheffe  de  département adjointe (département BAP 50%)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500">
                <a:latin typeface="Times New Roman" panose="02020603050405020304" pitchFamily="18" charset="0"/>
                <a:cs typeface="Times New Roman" panose="02020603050405020304" pitchFamily="18" charset="0"/>
              </a:rPr>
              <a:t>GALLARDO Karine </a:t>
            </a:r>
            <a:r>
              <a:rPr lang="fr-FR" altLang="fr-FR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519EDFE9-C925-481F-BAC2-39119B03292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2" y="77257"/>
            <a:ext cx="1391697" cy="38464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1B55B2A6-F09C-4C29-809F-539320EF032B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70" y="1297635"/>
            <a:ext cx="511810" cy="376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60177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13762</TotalTime>
  <Words>1484</Words>
  <Application>Microsoft Office PowerPoint</Application>
  <PresentationFormat>Grand écran</PresentationFormat>
  <Paragraphs>517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Calisto MT</vt:lpstr>
      <vt:lpstr>Times New Roman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jcordelier</dc:creator>
  <cp:lastModifiedBy>Catherine Morel</cp:lastModifiedBy>
  <cp:revision>1333</cp:revision>
  <cp:lastPrinted>2024-06-03T15:26:13Z</cp:lastPrinted>
  <dcterms:created xsi:type="dcterms:W3CDTF">2014-10-08T12:42:09Z</dcterms:created>
  <dcterms:modified xsi:type="dcterms:W3CDTF">2026-07-28T13:27:03Z</dcterms:modified>
</cp:coreProperties>
</file>